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6" r:id="rId3"/>
    <p:sldId id="257" r:id="rId4"/>
    <p:sldId id="263" r:id="rId5"/>
    <p:sldId id="260" r:id="rId6"/>
    <p:sldId id="258" r:id="rId7"/>
    <p:sldId id="262" r:id="rId8"/>
    <p:sldId id="259" r:id="rId9"/>
    <p:sldId id="261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6633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52" autoAdjust="0"/>
  </p:normalViewPr>
  <p:slideViewPr>
    <p:cSldViewPr>
      <p:cViewPr>
        <p:scale>
          <a:sx n="66" d="100"/>
          <a:sy n="66" d="100"/>
        </p:scale>
        <p:origin x="-2298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6E3E4-F895-4B3F-AFED-7B1F078E7641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3FFC-4F57-4289-8C69-D1D33511F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7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Peter Vail </a:t>
            </a:r>
            <a:r>
              <a:rPr lang="en-US" dirty="0" err="1" smtClean="0"/>
              <a:t>Vail</a:t>
            </a:r>
            <a:r>
              <a:rPr lang="en-US" dirty="0" smtClean="0"/>
              <a:t> speaks of Management Science as a performance art</a:t>
            </a:r>
          </a:p>
          <a:p>
            <a:endParaRPr lang="en-US" dirty="0" smtClean="0"/>
          </a:p>
          <a:p>
            <a:r>
              <a:rPr lang="en-US" dirty="0" smtClean="0"/>
              <a:t>Vincent </a:t>
            </a:r>
            <a:r>
              <a:rPr lang="en-US" dirty="0" err="1" smtClean="0"/>
              <a:t>Ostrum</a:t>
            </a:r>
            <a:r>
              <a:rPr lang="en-US" dirty="0" smtClean="0"/>
              <a:t> defines Public Administration as the art of designing organizations which</a:t>
            </a:r>
            <a:r>
              <a:rPr lang="en-US" baseline="0" dirty="0" smtClean="0"/>
              <a:t> design themselves (Public Administration Review article on Artisanship and Artifact July/August 1980)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3FFC-4F57-4289-8C69-D1D33511FE8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3FFC-4F57-4289-8C69-D1D33511FE8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3FFC-4F57-4289-8C69-D1D33511FE8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2AE8-FDF2-4C86-858B-FF3F3FF0417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61A3-4184-4A22-A0E9-135BE78C7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4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2AE8-FDF2-4C86-858B-FF3F3FF0417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61A3-4184-4A22-A0E9-135BE78C7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8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2AE8-FDF2-4C86-858B-FF3F3FF0417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61A3-4184-4A22-A0E9-135BE78C7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2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2AE8-FDF2-4C86-858B-FF3F3FF0417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61A3-4184-4A22-A0E9-135BE78C7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3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2AE8-FDF2-4C86-858B-FF3F3FF0417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61A3-4184-4A22-A0E9-135BE78C7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5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2AE8-FDF2-4C86-858B-FF3F3FF0417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61A3-4184-4A22-A0E9-135BE78C7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5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2AE8-FDF2-4C86-858B-FF3F3FF0417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61A3-4184-4A22-A0E9-135BE78C7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4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2AE8-FDF2-4C86-858B-FF3F3FF0417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61A3-4184-4A22-A0E9-135BE78C7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8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2AE8-FDF2-4C86-858B-FF3F3FF0417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61A3-4184-4A22-A0E9-135BE78C7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4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2AE8-FDF2-4C86-858B-FF3F3FF0417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61A3-4184-4A22-A0E9-135BE78C7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7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2AE8-FDF2-4C86-858B-FF3F3FF0417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61A3-4184-4A22-A0E9-135BE78C7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1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82AE8-FDF2-4C86-858B-FF3F3FF0417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261A3-4184-4A22-A0E9-135BE78C7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9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i="1" dirty="0" smtClean="0"/>
              <a:t>A Roundtable Discussion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>
                <a:solidFill>
                  <a:srgbClr val="FF0000"/>
                </a:solidFill>
              </a:rPr>
              <a:t>FUTURE DESIGN SOLUTIONS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FOR BUFFALO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en-US" dirty="0" smtClean="0"/>
              <a:t>Paul Goldberger</a:t>
            </a:r>
          </a:p>
          <a:p>
            <a:r>
              <a:rPr lang="en-US" dirty="0" smtClean="0"/>
              <a:t>Catherine Schweitzer,  Robert Shibley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20700"/>
            <a:ext cx="19050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2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663300"/>
                </a:solidFill>
              </a:rPr>
              <a:t>We will use the standard </a:t>
            </a:r>
            <a:r>
              <a:rPr lang="en-US" sz="3200" b="1" dirty="0" smtClean="0">
                <a:solidFill>
                  <a:srgbClr val="C00000"/>
                </a:solidFill>
              </a:rPr>
              <a:t>criteria: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657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Association with significant people or events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Significance of building type, architectural style, period, builder, or architect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Significance of context or surrounding urban fabric</a:t>
            </a:r>
            <a:endParaRPr lang="en-US" sz="2400" b="1" dirty="0">
              <a:solidFill>
                <a:srgbClr val="6633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70167"/>
            <a:ext cx="4767263" cy="31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1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Protection</a:t>
            </a:r>
            <a:r>
              <a:rPr lang="en-US" sz="3200" b="1" dirty="0" smtClean="0">
                <a:solidFill>
                  <a:srgbClr val="663300"/>
                </a:solidFill>
              </a:rPr>
              <a:t> embedded in public policy</a:t>
            </a:r>
            <a:endParaRPr lang="en-US" sz="3200" b="1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134" y="1447800"/>
            <a:ext cx="3733800" cy="50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Sustain the “web of urbanism”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Pedestrian-oriented approaches to redevelopment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Unify landscapes and streetscapes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Provide guidelines for new development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Secure buildings for later redevelopment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934" y="1447800"/>
            <a:ext cx="459009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5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Education</a:t>
            </a:r>
            <a:r>
              <a:rPr lang="en-US" sz="3200" b="1" dirty="0" smtClean="0"/>
              <a:t> to support preservation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35" y="1447800"/>
            <a:ext cx="3832965" cy="4525963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663300"/>
                </a:solidFill>
              </a:rPr>
              <a:t>Protecting Buffalo’s Best – </a:t>
            </a:r>
            <a:r>
              <a:rPr lang="en-US" sz="2400" b="1" dirty="0" smtClean="0">
                <a:solidFill>
                  <a:srgbClr val="663300"/>
                </a:solidFill>
              </a:rPr>
              <a:t>guide to the process</a:t>
            </a:r>
          </a:p>
          <a:p>
            <a:pPr>
              <a:lnSpc>
                <a:spcPts val="24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Info for front-line tourism industry workers</a:t>
            </a:r>
          </a:p>
          <a:p>
            <a:pPr>
              <a:lnSpc>
                <a:spcPts val="24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Staff of courts, public agencies, others</a:t>
            </a:r>
          </a:p>
          <a:p>
            <a:pPr>
              <a:lnSpc>
                <a:spcPts val="24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Programs for school children</a:t>
            </a:r>
          </a:p>
          <a:p>
            <a:pPr>
              <a:lnSpc>
                <a:spcPts val="24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And for the general public</a:t>
            </a:r>
          </a:p>
          <a:p>
            <a:pPr>
              <a:lnSpc>
                <a:spcPts val="2400"/>
              </a:lnSpc>
              <a:buFont typeface="Wingdings" pitchFamily="2" charset="2"/>
              <a:buChar char="§"/>
            </a:pPr>
            <a:r>
              <a:rPr lang="en-US" sz="2400" b="1" dirty="0">
                <a:solidFill>
                  <a:srgbClr val="663300"/>
                </a:solidFill>
              </a:rPr>
              <a:t>Tours, conferences, publications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447799"/>
            <a:ext cx="4550274" cy="305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3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n-US" sz="3200" b="1" dirty="0" smtClean="0">
                <a:solidFill>
                  <a:srgbClr val="C00000"/>
                </a:solidFill>
              </a:rPr>
              <a:t>apacity</a:t>
            </a:r>
            <a:r>
              <a:rPr lang="en-US" sz="3200" b="1" dirty="0" smtClean="0">
                <a:solidFill>
                  <a:srgbClr val="663300"/>
                </a:solidFill>
              </a:rPr>
              <a:t> to inventory, protect, educate</a:t>
            </a:r>
            <a:endParaRPr lang="en-US" sz="3200" b="1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Financial, administrative, technical support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A self-sustaining preservation organization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Strategic resource fund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Coordination with work on housing and neighborhoods, Olmsted Parks, Ellicott radials, schools…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9" b="-6599"/>
          <a:stretch/>
        </p:blipFill>
        <p:spPr bwMode="auto">
          <a:xfrm>
            <a:off x="5296618" y="1676400"/>
            <a:ext cx="3608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9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663300"/>
                </a:solidFill>
              </a:rPr>
              <a:t>Some issues to </a:t>
            </a:r>
            <a:r>
              <a:rPr lang="en-US" sz="3200" b="1" dirty="0" smtClean="0">
                <a:solidFill>
                  <a:srgbClr val="C00000"/>
                </a:solidFill>
              </a:rPr>
              <a:t>resolve</a:t>
            </a:r>
            <a:r>
              <a:rPr lang="en-US" sz="3200" b="1" dirty="0" smtClean="0">
                <a:solidFill>
                  <a:srgbClr val="663300"/>
                </a:solidFill>
              </a:rPr>
              <a:t> going forward in the performance art of preservation</a:t>
            </a:r>
            <a:endParaRPr lang="en-US" sz="3200" b="1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663300"/>
                </a:solidFill>
              </a:rPr>
              <a:t>Things we normally expect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663300"/>
                </a:solidFill>
              </a:rPr>
              <a:t>Clear, transparent, accountable </a:t>
            </a:r>
            <a:r>
              <a:rPr lang="en-US" b="1" dirty="0" smtClean="0">
                <a:solidFill>
                  <a:srgbClr val="C00000"/>
                </a:solidFill>
              </a:rPr>
              <a:t>process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663300"/>
                </a:solidFill>
              </a:rPr>
              <a:t>Widely available </a:t>
            </a:r>
            <a:r>
              <a:rPr lang="en-US" b="1" dirty="0" smtClean="0">
                <a:solidFill>
                  <a:srgbClr val="C00000"/>
                </a:solidFill>
              </a:rPr>
              <a:t>information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663300"/>
                </a:solidFill>
              </a:rPr>
              <a:t>Sorting out </a:t>
            </a:r>
            <a:r>
              <a:rPr lang="en-US" b="1" dirty="0" smtClean="0">
                <a:solidFill>
                  <a:srgbClr val="C00000"/>
                </a:solidFill>
              </a:rPr>
              <a:t>who does what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663300"/>
                </a:solidFill>
              </a:rPr>
              <a:t>Identifying the needed </a:t>
            </a:r>
            <a:r>
              <a:rPr lang="en-US" b="1" dirty="0" smtClean="0">
                <a:solidFill>
                  <a:srgbClr val="C00000"/>
                </a:solidFill>
              </a:rPr>
              <a:t>resources</a:t>
            </a:r>
            <a:r>
              <a:rPr lang="en-US" b="1" dirty="0" smtClean="0">
                <a:solidFill>
                  <a:srgbClr val="663300"/>
                </a:solidFill>
              </a:rPr>
              <a:t> – public + private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663300"/>
                </a:solidFill>
              </a:rPr>
              <a:t>Setting </a:t>
            </a:r>
            <a:r>
              <a:rPr lang="en-US" b="1" dirty="0" smtClean="0">
                <a:solidFill>
                  <a:srgbClr val="C00000"/>
                </a:solidFill>
              </a:rPr>
              <a:t>priorities</a:t>
            </a:r>
            <a:r>
              <a:rPr lang="en-US" b="1" dirty="0" smtClean="0">
                <a:solidFill>
                  <a:srgbClr val="663300"/>
                </a:solidFill>
              </a:rPr>
              <a:t> for inventory, nomination, preservation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998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663300"/>
                </a:solidFill>
              </a:rPr>
              <a:t>But first consider </a:t>
            </a:r>
            <a:r>
              <a:rPr lang="en-US" sz="3200" b="1" dirty="0" smtClean="0">
                <a:solidFill>
                  <a:srgbClr val="FF0000"/>
                </a:solidFill>
              </a:rPr>
              <a:t>risking collaboration </a:t>
            </a:r>
            <a:r>
              <a:rPr lang="en-US" sz="3200" b="1" dirty="0" smtClean="0">
                <a:solidFill>
                  <a:srgbClr val="663300"/>
                </a:solidFill>
              </a:rPr>
              <a:t>and then </a:t>
            </a:r>
            <a:r>
              <a:rPr lang="en-US" sz="3200" b="1" dirty="0" smtClean="0">
                <a:solidFill>
                  <a:srgbClr val="FF0000"/>
                </a:solidFill>
              </a:rPr>
              <a:t>the motives people have for action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Preconditions to </a:t>
            </a:r>
            <a:r>
              <a:rPr lang="en-US" sz="2400" b="1" dirty="0" smtClean="0">
                <a:solidFill>
                  <a:srgbClr val="FF0000"/>
                </a:solidFill>
              </a:rPr>
              <a:t>trust </a:t>
            </a:r>
            <a:r>
              <a:rPr lang="en-US" sz="2400" b="1" dirty="0" smtClean="0">
                <a:solidFill>
                  <a:srgbClr val="663300"/>
                </a:solidFill>
              </a:rPr>
              <a:t>during the performing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663300"/>
                </a:solidFill>
              </a:rPr>
              <a:t>Reciprocal surrender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663300"/>
                </a:solidFill>
              </a:rPr>
              <a:t>Forgiveness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663300"/>
                </a:solidFill>
              </a:rPr>
              <a:t>Wonder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663300"/>
                </a:solidFill>
              </a:rPr>
              <a:t>Appreciation</a:t>
            </a:r>
          </a:p>
          <a:p>
            <a:pPr lvl="1">
              <a:buFont typeface="Wingdings" pitchFamily="2" charset="2"/>
              <a:buChar char="§"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Consideration for </a:t>
            </a:r>
            <a:r>
              <a:rPr lang="en-US" sz="2400" b="1" dirty="0" smtClean="0">
                <a:solidFill>
                  <a:srgbClr val="FF0000"/>
                </a:solidFill>
              </a:rPr>
              <a:t>motives of all actors </a:t>
            </a:r>
            <a:r>
              <a:rPr lang="en-US" sz="2400" b="1" dirty="0" smtClean="0">
                <a:solidFill>
                  <a:srgbClr val="663300"/>
                </a:solidFill>
              </a:rPr>
              <a:t>in the performance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663300"/>
                </a:solidFill>
              </a:rPr>
              <a:t>Aesthetics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663300"/>
                </a:solidFill>
              </a:rPr>
              <a:t>Politics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663300"/>
                </a:solidFill>
              </a:rPr>
              <a:t>Social Status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663300"/>
                </a:solidFill>
              </a:rPr>
              <a:t>Science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663300"/>
                </a:solidFill>
              </a:rPr>
              <a:t>Ethics</a:t>
            </a:r>
          </a:p>
          <a:p>
            <a:pPr lvl="1">
              <a:buFont typeface="Wingdings" pitchFamily="2" charset="2"/>
              <a:buChar char="§"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Language matters.  </a:t>
            </a:r>
            <a:r>
              <a:rPr lang="en-US" sz="2400" b="1" dirty="0" smtClean="0">
                <a:solidFill>
                  <a:srgbClr val="FF0000"/>
                </a:solidFill>
              </a:rPr>
              <a:t>Is “preservation” the right name </a:t>
            </a:r>
            <a:r>
              <a:rPr lang="en-US" sz="2400" b="1" dirty="0" smtClean="0">
                <a:solidFill>
                  <a:srgbClr val="663300"/>
                </a:solidFill>
              </a:rPr>
              <a:t>for what we do.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Do the </a:t>
            </a:r>
            <a:r>
              <a:rPr lang="en-US" sz="2400" b="1" dirty="0" smtClean="0">
                <a:solidFill>
                  <a:srgbClr val="FF0000"/>
                </a:solidFill>
              </a:rPr>
              <a:t>math</a:t>
            </a:r>
            <a:r>
              <a:rPr lang="en-US" sz="2400" b="1" dirty="0" smtClean="0">
                <a:solidFill>
                  <a:srgbClr val="663300"/>
                </a:solidFill>
              </a:rPr>
              <a:t> while knowing </a:t>
            </a:r>
            <a:r>
              <a:rPr lang="en-US" sz="2400" b="1" dirty="0" smtClean="0">
                <a:solidFill>
                  <a:srgbClr val="FF0000"/>
                </a:solidFill>
              </a:rPr>
              <a:t>it is never </a:t>
            </a:r>
            <a:r>
              <a:rPr lang="en-US" sz="2400" b="1" u="sng" dirty="0" smtClean="0">
                <a:solidFill>
                  <a:srgbClr val="FF0000"/>
                </a:solidFill>
              </a:rPr>
              <a:t>all</a:t>
            </a:r>
            <a:r>
              <a:rPr lang="en-US" sz="2400" b="1" dirty="0" smtClean="0">
                <a:solidFill>
                  <a:srgbClr val="FF0000"/>
                </a:solidFill>
              </a:rPr>
              <a:t> about the money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7600" y="1981200"/>
            <a:ext cx="4724400" cy="13716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But you can not collaborate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with pathologic realities --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-- Or --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Don’t take a knife to a gun fight!!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3962400"/>
            <a:ext cx="4724400" cy="10668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Don’t be too quick to declare pathologies.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5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39000" pressure="0"/>
                    </a14:imgEffect>
                    <a14:imgEffect>
                      <a14:saturation sat="105000"/>
                    </a14:imgEffect>
                    <a14:imgEffect>
                      <a14:brightnessContrast bright="-3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98" b="-21198"/>
          <a:stretch/>
        </p:blipFill>
        <p:spPr bwMode="auto">
          <a:xfrm>
            <a:off x="0" y="0"/>
            <a:ext cx="9227483" cy="1286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600200"/>
            <a:ext cx="65532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Preservation as a Performing Art 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	 </a:t>
            </a:r>
            <a:r>
              <a:rPr lang="en-US" sz="2400" b="1" dirty="0" smtClean="0">
                <a:solidFill>
                  <a:srgbClr val="663300"/>
                </a:solidFill>
              </a:rPr>
              <a:t>Future Design Solutions for Buffalo</a:t>
            </a:r>
            <a:endParaRPr lang="en-US" sz="2400" b="1" dirty="0">
              <a:solidFill>
                <a:srgbClr val="6633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7239000"/>
            <a:ext cx="8382000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play never ends.  The authors are the actors. </a:t>
            </a:r>
          </a:p>
          <a:p>
            <a:pPr algn="ctr"/>
            <a:r>
              <a:rPr lang="en-US" sz="2400" dirty="0" smtClean="0"/>
              <a:t>The essence of what we seek is in quality relationships among people and place.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284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663300"/>
                </a:solidFill>
              </a:rPr>
              <a:t>The performance </a:t>
            </a:r>
            <a:r>
              <a:rPr lang="en-US" sz="3200" b="1" dirty="0" smtClean="0">
                <a:solidFill>
                  <a:srgbClr val="C00000"/>
                </a:solidFill>
              </a:rPr>
              <a:t>builds</a:t>
            </a:r>
            <a:r>
              <a:rPr lang="en-US" sz="3200" b="1" dirty="0" smtClean="0">
                <a:solidFill>
                  <a:srgbClr val="663300"/>
                </a:solidFill>
              </a:rPr>
              <a:t> on strong previous work</a:t>
            </a:r>
            <a:endParaRPr lang="en-US" sz="3200" b="1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rgbClr val="663300"/>
                </a:solidFill>
              </a:rPr>
              <a:t>D</a:t>
            </a:r>
            <a:r>
              <a:rPr lang="en-US" sz="2400" b="1" dirty="0" smtClean="0">
                <a:solidFill>
                  <a:srgbClr val="663300"/>
                </a:solidFill>
              </a:rPr>
              <a:t>ecades of success and failure in preservation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Stronger preservation organizations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Continuing participation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Using the best from work over a decade</a:t>
            </a:r>
          </a:p>
          <a:p>
            <a:pPr lvl="1">
              <a:buFont typeface="Wingdings" pitchFamily="2" charset="2"/>
              <a:buChar char="§"/>
            </a:pPr>
            <a:endParaRPr lang="en-US" sz="2400" b="1" dirty="0">
              <a:solidFill>
                <a:srgbClr val="6633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24698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Prudential deta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5171768"/>
            <a:ext cx="1676400" cy="1460091"/>
          </a:xfrm>
          <a:prstGeom prst="rect">
            <a:avLst/>
          </a:prstGeom>
        </p:spPr>
      </p:pic>
      <p:pic>
        <p:nvPicPr>
          <p:cNvPr id="15364" name="Picture 4" descr="http://buffaloah.com/a/ganson/250/t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5181600"/>
            <a:ext cx="1876072" cy="1495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859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Aligned</a:t>
            </a:r>
            <a:r>
              <a:rPr lang="en-US" sz="3200" b="1" dirty="0" smtClean="0">
                <a:solidFill>
                  <a:srgbClr val="663300"/>
                </a:solidFill>
              </a:rPr>
              <a:t> with Buffalo’s planning framework</a:t>
            </a:r>
            <a:endParaRPr lang="en-US" sz="3200" b="1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00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663300"/>
                </a:solidFill>
              </a:rPr>
              <a:t>The Queen City Hub</a:t>
            </a:r>
          </a:p>
          <a:p>
            <a:pPr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663300"/>
                </a:solidFill>
              </a:rPr>
              <a:t>The Queen City Waterfront</a:t>
            </a:r>
          </a:p>
          <a:p>
            <a:pPr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663300"/>
                </a:solidFill>
              </a:rPr>
              <a:t>The Olmsted City</a:t>
            </a:r>
          </a:p>
          <a:p>
            <a:pPr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663300"/>
                </a:solidFill>
              </a:rPr>
              <a:t>The Queen City in the 21</a:t>
            </a:r>
            <a:r>
              <a:rPr lang="en-US" sz="2400" b="1" i="1" baseline="30000" dirty="0" smtClean="0">
                <a:solidFill>
                  <a:srgbClr val="663300"/>
                </a:solidFill>
              </a:rPr>
              <a:t>st</a:t>
            </a:r>
            <a:r>
              <a:rPr lang="en-US" sz="2400" b="1" i="1" dirty="0" smtClean="0">
                <a:solidFill>
                  <a:srgbClr val="663300"/>
                </a:solidFill>
              </a:rPr>
              <a:t> Century</a:t>
            </a:r>
          </a:p>
          <a:p>
            <a:pPr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663300"/>
                </a:solidFill>
              </a:rPr>
              <a:t>The Buffalo Green Code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663300"/>
                </a:solidFill>
              </a:rPr>
              <a:t>All of these reinforce the important role that historic preservation must play in the regeneration of our city.</a:t>
            </a:r>
            <a:endParaRPr lang="en-US" sz="2400" b="1" dirty="0">
              <a:solidFill>
                <a:srgbClr val="6633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1957817"/>
            <a:ext cx="3495675" cy="451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Olmsted Park book_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00" y="5029200"/>
            <a:ext cx="1295528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029200"/>
            <a:ext cx="129208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/>
          <a:srcRect l="1935" t="1500"/>
          <a:stretch>
            <a:fillRect/>
          </a:stretch>
        </p:blipFill>
        <p:spPr bwMode="auto">
          <a:xfrm>
            <a:off x="2133600" y="5029200"/>
            <a:ext cx="1295400" cy="167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4724400"/>
            <a:ext cx="914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2003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4724400"/>
            <a:ext cx="914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2007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4724400"/>
            <a:ext cx="914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2008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1600200"/>
            <a:ext cx="914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2006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3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663300"/>
                </a:solidFill>
              </a:rPr>
              <a:t>Three plan types from</a:t>
            </a:r>
            <a:br>
              <a:rPr lang="en-US" sz="3200" b="1" dirty="0" smtClean="0">
                <a:solidFill>
                  <a:srgbClr val="663300"/>
                </a:solidFill>
              </a:rPr>
            </a:br>
            <a:r>
              <a:rPr lang="en-US" sz="3200" b="1" dirty="0" smtClean="0">
                <a:solidFill>
                  <a:srgbClr val="663300"/>
                </a:solidFill>
              </a:rPr>
              <a:t>precedent work</a:t>
            </a:r>
            <a:endParaRPr lang="en-US" sz="3200" b="1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endParaRPr lang="en-US" sz="2800" b="1" dirty="0" smtClean="0">
              <a:solidFill>
                <a:srgbClr val="6633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663300"/>
                </a:solidFill>
              </a:rPr>
              <a:t>Stand-alone plans 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663300"/>
                </a:solidFill>
              </a:rPr>
              <a:t>Plans embedded in strong comprehensive plans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663300"/>
                </a:solidFill>
              </a:rPr>
              <a:t>Plans emerging incrementally from district designations</a:t>
            </a:r>
          </a:p>
          <a:p>
            <a:pPr>
              <a:buFont typeface="Wingdings" pitchFamily="2" charset="2"/>
              <a:buChar char="§"/>
            </a:pPr>
            <a:endParaRPr lang="en-US" sz="2800" b="1" dirty="0" smtClean="0">
              <a:solidFill>
                <a:srgbClr val="66330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800" b="1" dirty="0" smtClean="0">
              <a:solidFill>
                <a:srgbClr val="66330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800" b="1" dirty="0" smtClean="0">
              <a:solidFill>
                <a:srgbClr val="6633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663300"/>
                </a:solidFill>
              </a:rPr>
              <a:t>Policy tools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800" b="1" i="1" dirty="0" smtClean="0">
              <a:solidFill>
                <a:srgbClr val="6633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800" b="1" i="1" dirty="0" smtClean="0">
              <a:solidFill>
                <a:srgbClr val="6633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i="1" dirty="0" smtClean="0">
                <a:solidFill>
                  <a:srgbClr val="663300"/>
                </a:solidFill>
              </a:rPr>
              <a:t>Why not </a:t>
            </a:r>
            <a:r>
              <a:rPr lang="en-US" sz="2800" b="1" i="1" dirty="0" smtClean="0">
                <a:solidFill>
                  <a:srgbClr val="C00000"/>
                </a:solidFill>
              </a:rPr>
              <a:t>hybrid plans and policy tools </a:t>
            </a:r>
            <a:r>
              <a:rPr lang="en-US" sz="2800" b="1" i="1" dirty="0" smtClean="0">
                <a:solidFill>
                  <a:srgbClr val="663300"/>
                </a:solidFill>
              </a:rPr>
              <a:t>that coordinate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i="1" dirty="0" smtClean="0">
                <a:solidFill>
                  <a:srgbClr val="663300"/>
                </a:solidFill>
              </a:rPr>
              <a:t>the best features of each of the three types?</a:t>
            </a:r>
            <a:endParaRPr lang="en-US" sz="2800" b="1" i="1" dirty="0">
              <a:solidFill>
                <a:srgbClr val="663300"/>
              </a:solidFill>
            </a:endParaRPr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3886200" y="3308350"/>
            <a:ext cx="3962400" cy="126365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3276600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w Cen MT Condensed" pitchFamily="34" charset="0"/>
              </a:rPr>
              <a:t>2013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w Cen MT Condensed" pitchFamily="34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04800"/>
            <a:ext cx="226807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410200" y="152400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w Cen MT Condensed" pitchFamily="34" charset="0"/>
              </a:rPr>
              <a:t>2006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w Cen MT Condensed" pitchFamily="34" charset="0"/>
            </a:endParaRPr>
          </a:p>
        </p:txBody>
      </p:sp>
      <p:sp>
        <p:nvSpPr>
          <p:cNvPr id="9" name="Plus 8"/>
          <p:cNvSpPr/>
          <p:nvPr/>
        </p:nvSpPr>
        <p:spPr>
          <a:xfrm>
            <a:off x="1219200" y="2895600"/>
            <a:ext cx="914400" cy="914400"/>
          </a:xfrm>
          <a:prstGeom prst="mathPlus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663300"/>
                </a:solidFill>
              </a:rPr>
              <a:t>The </a:t>
            </a:r>
            <a:r>
              <a:rPr lang="en-US" sz="3200" b="1" dirty="0" smtClean="0">
                <a:solidFill>
                  <a:srgbClr val="C00000"/>
                </a:solidFill>
              </a:rPr>
              <a:t>basics</a:t>
            </a:r>
            <a:r>
              <a:rPr lang="en-US" sz="3200" b="1" dirty="0" smtClean="0">
                <a:solidFill>
                  <a:srgbClr val="663300"/>
                </a:solidFill>
              </a:rPr>
              <a:t> of most preservation plans</a:t>
            </a:r>
            <a:endParaRPr lang="en-US" sz="3200" b="1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C00000"/>
                </a:solidFill>
              </a:rPr>
              <a:t>Inventory</a:t>
            </a:r>
            <a:r>
              <a:rPr lang="en-US" sz="2400" b="1" dirty="0" smtClean="0">
                <a:solidFill>
                  <a:srgbClr val="663300"/>
                </a:solidFill>
              </a:rPr>
              <a:t> historic resources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C00000"/>
                </a:solidFill>
              </a:rPr>
              <a:t>Protect</a:t>
            </a:r>
            <a:r>
              <a:rPr lang="en-US" sz="2400" b="1" dirty="0" smtClean="0">
                <a:solidFill>
                  <a:srgbClr val="663300"/>
                </a:solidFill>
              </a:rPr>
              <a:t> those resources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C00000"/>
                </a:solidFill>
              </a:rPr>
              <a:t>Educate</a:t>
            </a:r>
            <a:r>
              <a:rPr lang="en-US" sz="2400" b="1" dirty="0" smtClean="0">
                <a:solidFill>
                  <a:srgbClr val="663300"/>
                </a:solidFill>
              </a:rPr>
              <a:t> the public (K-12, legislative, and elements thereof) 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Build </a:t>
            </a:r>
            <a:r>
              <a:rPr lang="en-US" sz="2400" b="1" dirty="0" smtClean="0">
                <a:solidFill>
                  <a:srgbClr val="C00000"/>
                </a:solidFill>
              </a:rPr>
              <a:t>capacity</a:t>
            </a:r>
            <a:r>
              <a:rPr lang="en-US" sz="2400" b="1" dirty="0" smtClean="0">
                <a:solidFill>
                  <a:srgbClr val="663300"/>
                </a:solidFill>
              </a:rPr>
              <a:t> to do the first three jobs well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663300"/>
                </a:solidFill>
              </a:rPr>
              <a:t>Administrative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663300"/>
                </a:solidFill>
              </a:rPr>
              <a:t>Financial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663300"/>
                </a:solidFill>
              </a:rPr>
              <a:t>Technical</a:t>
            </a:r>
          </a:p>
          <a:p>
            <a:pPr marL="457200" lvl="1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28592"/>
            <a:ext cx="2819400" cy="423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7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663300"/>
                </a:solidFill>
              </a:rPr>
              <a:t>This must be a </a:t>
            </a:r>
            <a:r>
              <a:rPr lang="en-US" sz="3200" b="1" dirty="0" smtClean="0">
                <a:solidFill>
                  <a:srgbClr val="C00000"/>
                </a:solidFill>
              </a:rPr>
              <a:t>partnership</a:t>
            </a:r>
            <a:r>
              <a:rPr lang="en-US" sz="3200" b="1" dirty="0" smtClean="0">
                <a:solidFill>
                  <a:srgbClr val="663300"/>
                </a:solidFill>
              </a:rPr>
              <a:t> plan</a:t>
            </a:r>
            <a:endParaRPr lang="en-US" sz="3200" b="1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It’s about public policy and public administration…</a:t>
            </a:r>
          </a:p>
          <a:p>
            <a:pPr>
              <a:buFont typeface="Wingdings" pitchFamily="2" charset="2"/>
              <a:buChar char="§"/>
            </a:pPr>
            <a:endParaRPr lang="en-US" sz="2400" b="1" dirty="0" smtClean="0">
              <a:solidFill>
                <a:srgbClr val="6633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How it dovetails with private development and not-for-profit action …</a:t>
            </a:r>
          </a:p>
          <a:p>
            <a:pPr>
              <a:buFont typeface="Wingdings" pitchFamily="2" charset="2"/>
              <a:buChar char="§"/>
            </a:pPr>
            <a:endParaRPr lang="en-US" sz="2400" b="1" dirty="0" smtClean="0">
              <a:solidFill>
                <a:srgbClr val="6633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How it’s supported by the philanthropic community</a:t>
            </a:r>
          </a:p>
          <a:p>
            <a:pPr>
              <a:buFont typeface="Wingdings" pitchFamily="2" charset="2"/>
              <a:buChar char="§"/>
            </a:pPr>
            <a:endParaRPr lang="en-US" sz="2400" b="1" dirty="0">
              <a:solidFill>
                <a:srgbClr val="6633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i="1" dirty="0" smtClean="0">
                <a:solidFill>
                  <a:srgbClr val="663300"/>
                </a:solidFill>
              </a:rPr>
              <a:t>None of the participants can do it alone;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i="1" dirty="0" smtClean="0">
                <a:solidFill>
                  <a:srgbClr val="663300"/>
                </a:solidFill>
              </a:rPr>
              <a:t>We will all be most successful if we work together;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i="1" dirty="0" smtClean="0">
                <a:solidFill>
                  <a:srgbClr val="663300"/>
                </a:solidFill>
              </a:rPr>
              <a:t>The plan will help identify who does what.</a:t>
            </a:r>
            <a:endParaRPr lang="en-US" sz="2400" b="1" i="1" dirty="0">
              <a:solidFill>
                <a:srgbClr val="663300"/>
              </a:solidFill>
            </a:endParaRPr>
          </a:p>
        </p:txBody>
      </p:sp>
      <p:pic>
        <p:nvPicPr>
          <p:cNvPr id="11266" name="Picture 2" descr="http://buffaloah.com/a/wtupper/80/t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52400"/>
            <a:ext cx="1897944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22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663300"/>
                </a:solidFill>
              </a:rPr>
              <a:t>The plan will </a:t>
            </a:r>
            <a:r>
              <a:rPr lang="en-US" sz="3200" b="1" dirty="0" smtClean="0">
                <a:solidFill>
                  <a:srgbClr val="C00000"/>
                </a:solidFill>
              </a:rPr>
              <a:t>make the case </a:t>
            </a:r>
            <a:r>
              <a:rPr lang="en-US" sz="3200" b="1" dirty="0" smtClean="0">
                <a:solidFill>
                  <a:srgbClr val="663300"/>
                </a:solidFill>
              </a:rPr>
              <a:t>for preservation</a:t>
            </a:r>
            <a:endParaRPr lang="en-US" sz="3200" b="1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The particular meaning of life in Buffalo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Sustaining the “web of urbanism”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Attracting residents, visitors, capital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Reinvesting in neighborhoods</a:t>
            </a:r>
            <a:endParaRPr lang="en-US" sz="2400" b="1" dirty="0">
              <a:solidFill>
                <a:srgbClr val="6633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80" y="1676400"/>
            <a:ext cx="491088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663300"/>
                </a:solidFill>
              </a:rPr>
              <a:t>A complete </a:t>
            </a:r>
            <a:r>
              <a:rPr lang="en-US" sz="3200" b="1" dirty="0" smtClean="0">
                <a:solidFill>
                  <a:srgbClr val="C00000"/>
                </a:solidFill>
              </a:rPr>
              <a:t>inventory</a:t>
            </a:r>
            <a:r>
              <a:rPr lang="en-US" sz="3200" b="1" dirty="0" smtClean="0">
                <a:solidFill>
                  <a:srgbClr val="663300"/>
                </a:solidFill>
              </a:rPr>
              <a:t> of historic resources</a:t>
            </a:r>
            <a:endParaRPr lang="en-US" sz="3200" b="1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4277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Landmarks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Historic districts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Residential and other properties 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Streets and pedestrian ways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663300"/>
                </a:solidFill>
              </a:rPr>
              <a:t>Landscape features</a:t>
            </a:r>
            <a:endParaRPr lang="en-US" sz="2400" b="1" dirty="0">
              <a:solidFill>
                <a:srgbClr val="6633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491824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70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625</Words>
  <Application>Microsoft Office PowerPoint</Application>
  <PresentationFormat>On-screen Show (4:3)</PresentationFormat>
  <Paragraphs>126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A Roundtable Discussion FUTURE DESIGN SOLUTIONS  FOR BUFFALO </vt:lpstr>
      <vt:lpstr>Preservation as a Performing Art    Future Design Solutions for Buffalo</vt:lpstr>
      <vt:lpstr>The performance builds on strong previous work</vt:lpstr>
      <vt:lpstr>Aligned with Buffalo’s planning framework</vt:lpstr>
      <vt:lpstr>Three plan types from precedent work</vt:lpstr>
      <vt:lpstr>The basics of most preservation plans</vt:lpstr>
      <vt:lpstr>This must be a partnership plan</vt:lpstr>
      <vt:lpstr>The plan will make the case for preservation</vt:lpstr>
      <vt:lpstr>A complete inventory of historic resources</vt:lpstr>
      <vt:lpstr>We will use the standard criteria:</vt:lpstr>
      <vt:lpstr>Protection embedded in public policy</vt:lpstr>
      <vt:lpstr>Education to support preservation</vt:lpstr>
      <vt:lpstr>Capacity to inventory, protect, educate</vt:lpstr>
      <vt:lpstr>Some issues to resolve going forward in the performance art of preservation</vt:lpstr>
      <vt:lpstr>But first consider risking collaboration and then the motives people have for action</vt:lpstr>
    </vt:vector>
  </TitlesOfParts>
  <Company>School of Architecture and Planning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bhovey</dc:creator>
  <cp:lastModifiedBy>UB</cp:lastModifiedBy>
  <cp:revision>84</cp:revision>
  <dcterms:created xsi:type="dcterms:W3CDTF">2011-12-02T19:16:58Z</dcterms:created>
  <dcterms:modified xsi:type="dcterms:W3CDTF">2013-04-11T15:32:13Z</dcterms:modified>
</cp:coreProperties>
</file>